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380" r:id="rId2"/>
    <p:sldId id="1381" r:id="rId3"/>
    <p:sldId id="1382" r:id="rId4"/>
    <p:sldId id="1383" r:id="rId5"/>
    <p:sldId id="1384" r:id="rId6"/>
    <p:sldId id="1385" r:id="rId7"/>
    <p:sldId id="1386" r:id="rId8"/>
    <p:sldId id="1387" r:id="rId9"/>
    <p:sldId id="1388" r:id="rId10"/>
    <p:sldId id="1389" r:id="rId11"/>
    <p:sldId id="1390" r:id="rId12"/>
    <p:sldId id="1391" r:id="rId13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0154" autoAdjust="0"/>
  </p:normalViewPr>
  <p:slideViewPr>
    <p:cSldViewPr>
      <p:cViewPr varScale="1">
        <p:scale>
          <a:sx n="75" d="100"/>
          <a:sy n="75" d="100"/>
        </p:scale>
        <p:origin x="7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Übung 2</a:t>
            </a:r>
            <a:br>
              <a:rPr lang="de-DE" b="1" dirty="0" smtClean="0"/>
            </a:br>
            <a:r>
              <a:rPr lang="de-DE" b="1" dirty="0" smtClean="0"/>
              <a:t>Synthese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83573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cs typeface="Arial" charset="0"/>
              </a:rPr>
              <a:t>Synthesis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041650"/>
          </a:xfrm>
        </p:spPr>
        <p:txBody>
          <a:bodyPr/>
          <a:lstStyle/>
          <a:p>
            <a:r>
              <a:rPr lang="en-US" dirty="0" smtClean="0"/>
              <a:t>Commands for synthesis:</a:t>
            </a:r>
          </a:p>
          <a:p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synthesize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to_mapped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-effort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medium</a:t>
            </a:r>
          </a:p>
          <a:p>
            <a:r>
              <a:rPr lang="en-US" dirty="0" smtClean="0"/>
              <a:t>Incremental optimization:</a:t>
            </a:r>
          </a:p>
          <a:p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synthesize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to_mapped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incr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-effort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medium</a:t>
            </a:r>
          </a:p>
          <a:p>
            <a:r>
              <a:rPr lang="en-US" dirty="0" smtClean="0"/>
              <a:t>Command for writing the output netlist: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write_hdl</a:t>
            </a:r>
            <a:endParaRPr lang="en-US" i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Command for writing of timing output: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report timing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9129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Netlist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041650"/>
          </a:xfrm>
        </p:spPr>
        <p:txBody>
          <a:bodyPr/>
          <a:lstStyle/>
          <a:p>
            <a:r>
              <a:rPr lang="en-US" dirty="0" smtClean="0"/>
              <a:t>…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38400"/>
            <a:ext cx="6934200" cy="368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94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Timing </a:t>
            </a:r>
            <a:r>
              <a:rPr lang="de-DE" altLang="de-DE" dirty="0" err="1" smtClean="0"/>
              <a:t>report</a:t>
            </a:r>
            <a:endParaRPr lang="de-DE" alt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66800"/>
            <a:ext cx="7564347" cy="5200895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 bwMode="auto">
          <a:xfrm>
            <a:off x="5257800" y="19812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5"/>
          <p:cNvCxnSpPr/>
          <p:nvPr/>
        </p:nvCxnSpPr>
        <p:spPr bwMode="auto">
          <a:xfrm>
            <a:off x="5257800" y="2743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7"/>
          <p:cNvCxnSpPr/>
          <p:nvPr/>
        </p:nvCxnSpPr>
        <p:spPr bwMode="auto">
          <a:xfrm flipH="1">
            <a:off x="5257800" y="2819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11"/>
          <p:cNvCxnSpPr/>
          <p:nvPr/>
        </p:nvCxnSpPr>
        <p:spPr bwMode="auto">
          <a:xfrm flipH="1">
            <a:off x="4800600" y="2819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Ellipse 10"/>
          <p:cNvSpPr/>
          <p:nvPr/>
        </p:nvSpPr>
        <p:spPr bwMode="auto">
          <a:xfrm>
            <a:off x="6553200" y="1828800"/>
            <a:ext cx="762000" cy="762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6019800" y="2209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hteck 12"/>
          <p:cNvSpPr/>
          <p:nvPr/>
        </p:nvSpPr>
        <p:spPr bwMode="auto">
          <a:xfrm>
            <a:off x="7848600" y="1981200"/>
            <a:ext cx="8382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" name="Gerade Verbindung 18"/>
          <p:cNvCxnSpPr/>
          <p:nvPr/>
        </p:nvCxnSpPr>
        <p:spPr bwMode="auto">
          <a:xfrm>
            <a:off x="7848600" y="27432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9"/>
          <p:cNvCxnSpPr/>
          <p:nvPr/>
        </p:nvCxnSpPr>
        <p:spPr bwMode="auto">
          <a:xfrm flipH="1">
            <a:off x="7848600" y="2819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20"/>
          <p:cNvCxnSpPr/>
          <p:nvPr/>
        </p:nvCxnSpPr>
        <p:spPr bwMode="auto">
          <a:xfrm flipH="1">
            <a:off x="7391400" y="2819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>
            <a:off x="8610600" y="2209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>
            <a:off x="7315200" y="2209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23"/>
          <p:cNvCxnSpPr/>
          <p:nvPr/>
        </p:nvCxnSpPr>
        <p:spPr bwMode="auto">
          <a:xfrm>
            <a:off x="5257800" y="220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27"/>
          <p:cNvCxnSpPr/>
          <p:nvPr/>
        </p:nvCxnSpPr>
        <p:spPr bwMode="auto">
          <a:xfrm>
            <a:off x="55626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31"/>
          <p:cNvCxnSpPr/>
          <p:nvPr/>
        </p:nvCxnSpPr>
        <p:spPr bwMode="auto">
          <a:xfrm>
            <a:off x="5943600" y="2209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33"/>
          <p:cNvCxnSpPr/>
          <p:nvPr/>
        </p:nvCxnSpPr>
        <p:spPr bwMode="auto">
          <a:xfrm>
            <a:off x="7848600" y="220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35"/>
          <p:cNvCxnSpPr/>
          <p:nvPr/>
        </p:nvCxnSpPr>
        <p:spPr bwMode="auto">
          <a:xfrm>
            <a:off x="8153400" y="2209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36"/>
          <p:cNvCxnSpPr/>
          <p:nvPr/>
        </p:nvCxnSpPr>
        <p:spPr bwMode="auto">
          <a:xfrm flipV="1">
            <a:off x="8382000" y="21336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37"/>
          <p:cNvCxnSpPr/>
          <p:nvPr/>
        </p:nvCxnSpPr>
        <p:spPr bwMode="auto">
          <a:xfrm>
            <a:off x="8534400" y="22098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6" name="Gruppieren 25"/>
          <p:cNvGrpSpPr/>
          <p:nvPr/>
        </p:nvGrpSpPr>
        <p:grpSpPr>
          <a:xfrm>
            <a:off x="5562600" y="2209800"/>
            <a:ext cx="174171" cy="304800"/>
            <a:chOff x="6172200" y="3657600"/>
            <a:chExt cx="304800" cy="533400"/>
          </a:xfrm>
        </p:grpSpPr>
        <p:cxnSp>
          <p:nvCxnSpPr>
            <p:cNvPr id="27" name="Gerade Verbindung 14336"/>
            <p:cNvCxnSpPr/>
            <p:nvPr/>
          </p:nvCxnSpPr>
          <p:spPr bwMode="auto">
            <a:xfrm>
              <a:off x="6324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14339"/>
            <p:cNvCxnSpPr/>
            <p:nvPr/>
          </p:nvCxnSpPr>
          <p:spPr bwMode="auto">
            <a:xfrm flipH="1">
              <a:off x="6172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Gerade Verbindung 42"/>
            <p:cNvCxnSpPr/>
            <p:nvPr/>
          </p:nvCxnSpPr>
          <p:spPr bwMode="auto">
            <a:xfrm flipH="1">
              <a:off x="6172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Gerade Verbindung 43"/>
            <p:cNvCxnSpPr/>
            <p:nvPr/>
          </p:nvCxnSpPr>
          <p:spPr bwMode="auto">
            <a:xfrm>
              <a:off x="6324600" y="39624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1" name="Gruppieren 30"/>
          <p:cNvGrpSpPr/>
          <p:nvPr/>
        </p:nvGrpSpPr>
        <p:grpSpPr>
          <a:xfrm>
            <a:off x="5943600" y="2209800"/>
            <a:ext cx="174171" cy="304800"/>
            <a:chOff x="6172200" y="3657600"/>
            <a:chExt cx="304800" cy="533400"/>
          </a:xfrm>
        </p:grpSpPr>
        <p:cxnSp>
          <p:nvCxnSpPr>
            <p:cNvPr id="32" name="Gerade Verbindung 46"/>
            <p:cNvCxnSpPr/>
            <p:nvPr/>
          </p:nvCxnSpPr>
          <p:spPr bwMode="auto">
            <a:xfrm>
              <a:off x="6324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Gerade Verbindung 47"/>
            <p:cNvCxnSpPr/>
            <p:nvPr/>
          </p:nvCxnSpPr>
          <p:spPr bwMode="auto">
            <a:xfrm flipH="1">
              <a:off x="6172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Gerade Verbindung 48"/>
            <p:cNvCxnSpPr/>
            <p:nvPr/>
          </p:nvCxnSpPr>
          <p:spPr bwMode="auto">
            <a:xfrm flipH="1">
              <a:off x="6172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Gerade Verbindung 49"/>
            <p:cNvCxnSpPr/>
            <p:nvPr/>
          </p:nvCxnSpPr>
          <p:spPr bwMode="auto">
            <a:xfrm>
              <a:off x="6324600" y="39624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6" name="Gruppieren 35"/>
          <p:cNvGrpSpPr/>
          <p:nvPr/>
        </p:nvGrpSpPr>
        <p:grpSpPr>
          <a:xfrm>
            <a:off x="8153400" y="2209800"/>
            <a:ext cx="174171" cy="304800"/>
            <a:chOff x="6172200" y="3657600"/>
            <a:chExt cx="304800" cy="533400"/>
          </a:xfrm>
        </p:grpSpPr>
        <p:cxnSp>
          <p:nvCxnSpPr>
            <p:cNvPr id="37" name="Gerade Verbindung 51"/>
            <p:cNvCxnSpPr/>
            <p:nvPr/>
          </p:nvCxnSpPr>
          <p:spPr bwMode="auto">
            <a:xfrm>
              <a:off x="6324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Gerade Verbindung 52"/>
            <p:cNvCxnSpPr/>
            <p:nvPr/>
          </p:nvCxnSpPr>
          <p:spPr bwMode="auto">
            <a:xfrm flipH="1">
              <a:off x="6172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Gerade Verbindung 53"/>
            <p:cNvCxnSpPr/>
            <p:nvPr/>
          </p:nvCxnSpPr>
          <p:spPr bwMode="auto">
            <a:xfrm flipH="1">
              <a:off x="6172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Gerade Verbindung 54"/>
            <p:cNvCxnSpPr/>
            <p:nvPr/>
          </p:nvCxnSpPr>
          <p:spPr bwMode="auto">
            <a:xfrm>
              <a:off x="6324600" y="39624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1" name="Gruppieren 40"/>
          <p:cNvGrpSpPr/>
          <p:nvPr/>
        </p:nvGrpSpPr>
        <p:grpSpPr>
          <a:xfrm>
            <a:off x="8534400" y="2209800"/>
            <a:ext cx="174171" cy="304800"/>
            <a:chOff x="6172200" y="3657600"/>
            <a:chExt cx="304800" cy="533400"/>
          </a:xfrm>
        </p:grpSpPr>
        <p:cxnSp>
          <p:nvCxnSpPr>
            <p:cNvPr id="42" name="Gerade Verbindung 56"/>
            <p:cNvCxnSpPr/>
            <p:nvPr/>
          </p:nvCxnSpPr>
          <p:spPr bwMode="auto">
            <a:xfrm>
              <a:off x="6324600" y="36576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57"/>
            <p:cNvCxnSpPr/>
            <p:nvPr/>
          </p:nvCxnSpPr>
          <p:spPr bwMode="auto">
            <a:xfrm flipH="1">
              <a:off x="6172200" y="38862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58"/>
            <p:cNvCxnSpPr/>
            <p:nvPr/>
          </p:nvCxnSpPr>
          <p:spPr bwMode="auto">
            <a:xfrm flipH="1">
              <a:off x="6172200" y="3962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59"/>
            <p:cNvCxnSpPr/>
            <p:nvPr/>
          </p:nvCxnSpPr>
          <p:spPr bwMode="auto">
            <a:xfrm>
              <a:off x="6324600" y="39624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46" name="Gerade Verbindung 61"/>
          <p:cNvCxnSpPr/>
          <p:nvPr/>
        </p:nvCxnSpPr>
        <p:spPr bwMode="auto">
          <a:xfrm>
            <a:off x="8001000" y="2209800"/>
            <a:ext cx="152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62"/>
          <p:cNvCxnSpPr/>
          <p:nvPr/>
        </p:nvCxnSpPr>
        <p:spPr bwMode="auto">
          <a:xfrm flipV="1">
            <a:off x="5791200" y="21336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63"/>
          <p:cNvCxnSpPr/>
          <p:nvPr/>
        </p:nvCxnSpPr>
        <p:spPr bwMode="auto">
          <a:xfrm>
            <a:off x="5410200" y="2209800"/>
            <a:ext cx="15240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7391400" y="190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6091191" y="1905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5223335" y="1524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FF1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7848600" y="152400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FF2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900698" y="2514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L1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8382000" y="2514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L2</a:t>
            </a:r>
            <a:endParaRPr lang="de-DE" dirty="0"/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V="1">
            <a:off x="2514600" y="2819400"/>
            <a:ext cx="2438400" cy="1828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mit Pfeil 14338"/>
          <p:cNvCxnSpPr/>
          <p:nvPr/>
        </p:nvCxnSpPr>
        <p:spPr bwMode="auto">
          <a:xfrm flipV="1">
            <a:off x="2971800" y="2209800"/>
            <a:ext cx="3581400" cy="2667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2" name="Gerade Verbindung mit Pfeil 14341"/>
          <p:cNvCxnSpPr/>
          <p:nvPr/>
        </p:nvCxnSpPr>
        <p:spPr bwMode="auto">
          <a:xfrm flipV="1">
            <a:off x="2438400" y="2209800"/>
            <a:ext cx="5410200" cy="381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6" name="Gerade Verbindung mit Pfeil 14345"/>
          <p:cNvCxnSpPr/>
          <p:nvPr/>
        </p:nvCxnSpPr>
        <p:spPr bwMode="auto">
          <a:xfrm>
            <a:off x="2971800" y="2743200"/>
            <a:ext cx="4419600" cy="76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48" name="Gerade Verbindung mit Pfeil 14347"/>
          <p:cNvCxnSpPr/>
          <p:nvPr/>
        </p:nvCxnSpPr>
        <p:spPr bwMode="auto">
          <a:xfrm flipV="1">
            <a:off x="2971800" y="2209800"/>
            <a:ext cx="51054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9" name="Rechteck 14348"/>
          <p:cNvSpPr/>
          <p:nvPr/>
        </p:nvSpPr>
        <p:spPr bwMode="auto">
          <a:xfrm>
            <a:off x="2514600" y="3124200"/>
            <a:ext cx="4572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3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Arial" charset="0"/>
                <a:cs typeface="Arial" charset="0"/>
              </a:rPr>
              <a:t>Synthesis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270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8305800" y="6453188"/>
            <a:ext cx="792162" cy="215900"/>
          </a:xfrm>
        </p:spPr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5257800" y="1066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Std. cell library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(library.lib)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3200400" y="1066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</a:t>
            </a:r>
            <a:r>
              <a:rPr lang="en-US" dirty="0" err="1" smtClean="0"/>
              <a:t>counter_top.v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hteck 7"/>
          <p:cNvSpPr/>
          <p:nvPr/>
        </p:nvSpPr>
        <p:spPr bwMode="auto">
          <a:xfrm>
            <a:off x="7315200" y="1066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Constratints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dirty="0" smtClean="0"/>
              <a:t>(</a:t>
            </a:r>
            <a:r>
              <a:rPr lang="en-US" dirty="0" err="1" smtClean="0"/>
              <a:t>constraints.sdc</a:t>
            </a:r>
            <a:r>
              <a:rPr lang="en-US" dirty="0" smtClean="0"/>
              <a:t>)</a:t>
            </a:r>
            <a:endParaRPr kumimoji="0" lang="en-US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3886200" y="2667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3200400" y="3352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Netlist with generic Gates/FFs</a:t>
            </a:r>
          </a:p>
        </p:txBody>
      </p:sp>
      <p:cxnSp>
        <p:nvCxnSpPr>
          <p:cNvPr id="12" name="Gerade Verbindung mit Pfeil 11"/>
          <p:cNvCxnSpPr>
            <a:endCxn id="13" idx="0"/>
          </p:cNvCxnSpPr>
          <p:nvPr/>
        </p:nvCxnSpPr>
        <p:spPr bwMode="auto">
          <a:xfrm>
            <a:off x="3886200" y="4038600"/>
            <a:ext cx="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hteck 12"/>
          <p:cNvSpPr/>
          <p:nvPr/>
        </p:nvSpPr>
        <p:spPr bwMode="auto">
          <a:xfrm>
            <a:off x="3200400" y="48768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Netlist with Gates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and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FFs from library</a:t>
            </a:r>
          </a:p>
        </p:txBody>
      </p:sp>
      <p:cxnSp>
        <p:nvCxnSpPr>
          <p:cNvPr id="14" name="Gerader Verbinder 13"/>
          <p:cNvCxnSpPr/>
          <p:nvPr/>
        </p:nvCxnSpPr>
        <p:spPr bwMode="auto">
          <a:xfrm>
            <a:off x="5943600" y="26670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r Verbinder 15"/>
          <p:cNvCxnSpPr/>
          <p:nvPr/>
        </p:nvCxnSpPr>
        <p:spPr bwMode="auto">
          <a:xfrm>
            <a:off x="8001000" y="26670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 flipH="1">
            <a:off x="4724400" y="4419600"/>
            <a:ext cx="1219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r Verbinder 20"/>
          <p:cNvCxnSpPr/>
          <p:nvPr/>
        </p:nvCxnSpPr>
        <p:spPr bwMode="auto">
          <a:xfrm flipH="1">
            <a:off x="6324600" y="44196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3048000" y="3048000"/>
            <a:ext cx="8226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elaborate</a:t>
            </a:r>
            <a:endParaRPr lang="en-US" dirty="0"/>
          </a:p>
        </p:txBody>
      </p:sp>
      <p:sp>
        <p:nvSpPr>
          <p:cNvPr id="23" name="Textfeld 22"/>
          <p:cNvSpPr txBox="1"/>
          <p:nvPr/>
        </p:nvSpPr>
        <p:spPr>
          <a:xfrm>
            <a:off x="2971800" y="4572000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synthesize </a:t>
            </a:r>
            <a:endParaRPr lang="en-US" dirty="0"/>
          </a:p>
        </p:txBody>
      </p:sp>
      <p:sp>
        <p:nvSpPr>
          <p:cNvPr id="24" name="Rechteck 23"/>
          <p:cNvSpPr/>
          <p:nvPr/>
        </p:nvSpPr>
        <p:spPr bwMode="auto">
          <a:xfrm>
            <a:off x="3200400" y="19812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</a:p>
        </p:txBody>
      </p:sp>
      <p:sp>
        <p:nvSpPr>
          <p:cNvPr id="26" name="Rechteck 25"/>
          <p:cNvSpPr/>
          <p:nvPr/>
        </p:nvSpPr>
        <p:spPr bwMode="auto">
          <a:xfrm>
            <a:off x="3200400" y="59436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Netlist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</a:t>
            </a:r>
            <a:r>
              <a:rPr lang="en-US" dirty="0" err="1" smtClean="0"/>
              <a:t>counter.gtl.v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4724400" y="5943600"/>
            <a:ext cx="13716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Timing report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Quality report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3048000" y="1905000"/>
            <a:ext cx="1676400" cy="3886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>
            <a:stCxn id="7" idx="2"/>
            <a:endCxn id="22" idx="0"/>
          </p:cNvCxnSpPr>
          <p:nvPr/>
        </p:nvCxnSpPr>
        <p:spPr bwMode="auto">
          <a:xfrm>
            <a:off x="3886200" y="17526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mit Pfeil 33"/>
          <p:cNvCxnSpPr/>
          <p:nvPr/>
        </p:nvCxnSpPr>
        <p:spPr bwMode="auto">
          <a:xfrm>
            <a:off x="5943600" y="1752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8001000" y="1828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0" name="Textfeld 14339"/>
          <p:cNvSpPr txBox="1"/>
          <p:nvPr/>
        </p:nvSpPr>
        <p:spPr>
          <a:xfrm>
            <a:off x="2971800" y="5562600"/>
            <a:ext cx="18405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Program (</a:t>
            </a:r>
            <a:r>
              <a:rPr lang="en-US" dirty="0" err="1" smtClean="0"/>
              <a:t>synthesize.tcl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>
            <a:off x="3886200" y="5791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mit Pfeil 42"/>
          <p:cNvCxnSpPr/>
          <p:nvPr/>
        </p:nvCxnSpPr>
        <p:spPr bwMode="auto">
          <a:xfrm>
            <a:off x="4724400" y="57912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hteck 44"/>
          <p:cNvSpPr/>
          <p:nvPr/>
        </p:nvSpPr>
        <p:spPr bwMode="auto">
          <a:xfrm>
            <a:off x="990600" y="1905000"/>
            <a:ext cx="1524000" cy="3886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Software for Synthesis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(Genus)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345" name="Pfeil nach links und rechts 14344"/>
          <p:cNvSpPr/>
          <p:nvPr/>
        </p:nvSpPr>
        <p:spPr bwMode="auto">
          <a:xfrm>
            <a:off x="2514600" y="3733800"/>
            <a:ext cx="533400" cy="228600"/>
          </a:xfrm>
          <a:prstGeom prst="left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2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de-DE" dirty="0" smtClean="0"/>
              <a:t>Counter</a:t>
            </a:r>
          </a:p>
          <a:p>
            <a:r>
              <a:rPr lang="de-DE" dirty="0" err="1" smtClean="0"/>
              <a:t>counter_top</a:t>
            </a:r>
            <a:r>
              <a:rPr lang="de-DE" dirty="0"/>
              <a:t> </a:t>
            </a:r>
            <a:r>
              <a:rPr lang="en-US" dirty="0" smtClean="0"/>
              <a:t>contains an </a:t>
            </a:r>
            <a:r>
              <a:rPr lang="en-US" dirty="0"/>
              <a:t>instance of the counter, and feed through the counter’s input and outputs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190" y="2666999"/>
            <a:ext cx="4001325" cy="311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16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en-US" dirty="0"/>
              <a:t>The Cadence tools are usually very </a:t>
            </a:r>
            <a:r>
              <a:rPr lang="en-US" dirty="0" smtClean="0"/>
              <a:t>complex</a:t>
            </a:r>
            <a:endParaRPr lang="en-US" dirty="0"/>
          </a:p>
          <a:p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will </a:t>
            </a:r>
            <a:r>
              <a:rPr lang="en-US" dirty="0" smtClean="0"/>
              <a:t>use only </a:t>
            </a:r>
            <a:r>
              <a:rPr lang="en-US" dirty="0"/>
              <a:t>the minimal set of commands required to produce a </a:t>
            </a:r>
            <a:r>
              <a:rPr lang="en-US" dirty="0" smtClean="0"/>
              <a:t>result</a:t>
            </a:r>
            <a:endParaRPr lang="en-US" dirty="0"/>
          </a:p>
          <a:p>
            <a:r>
              <a:rPr lang="en-US" dirty="0" smtClean="0"/>
              <a:t>Commands </a:t>
            </a:r>
            <a:r>
              <a:rPr lang="en-US" dirty="0"/>
              <a:t>callable from a TCL </a:t>
            </a:r>
            <a:r>
              <a:rPr lang="en-US" dirty="0" smtClean="0"/>
              <a:t>(tool command language) script</a:t>
            </a:r>
          </a:p>
          <a:p>
            <a:r>
              <a:rPr lang="en-US" dirty="0" smtClean="0"/>
              <a:t>The commands are written in the file </a:t>
            </a:r>
            <a:r>
              <a:rPr lang="en-US" dirty="0"/>
              <a:t>called </a:t>
            </a:r>
            <a:r>
              <a:rPr lang="en-US" dirty="0" err="1" smtClean="0"/>
              <a:t>synthesize.tcl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80924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Loading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library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en-US" dirty="0"/>
              <a:t>To start with synthesis, we have to select a set of logic </a:t>
            </a:r>
            <a:r>
              <a:rPr lang="en-US" dirty="0" smtClean="0"/>
              <a:t>functions (gates and </a:t>
            </a:r>
            <a:r>
              <a:rPr lang="en-US" dirty="0" err="1" smtClean="0"/>
              <a:t>flipflops</a:t>
            </a:r>
            <a:r>
              <a:rPr lang="en-US" dirty="0" smtClean="0"/>
              <a:t>) to </a:t>
            </a:r>
            <a:r>
              <a:rPr lang="en-US" dirty="0"/>
              <a:t>be </a:t>
            </a:r>
            <a:r>
              <a:rPr lang="en-US" dirty="0" smtClean="0"/>
              <a:t>used.</a:t>
            </a:r>
          </a:p>
          <a:p>
            <a:r>
              <a:rPr lang="en-US" dirty="0" smtClean="0"/>
              <a:t>The </a:t>
            </a:r>
            <a:r>
              <a:rPr lang="en-US" dirty="0"/>
              <a:t>technology kit provides a set of functions, with various timing </a:t>
            </a:r>
            <a:r>
              <a:rPr lang="en-US" dirty="0" smtClean="0"/>
              <a:t>characterization </a:t>
            </a:r>
            <a:r>
              <a:rPr lang="en-US" dirty="0"/>
              <a:t>option.</a:t>
            </a:r>
            <a:endParaRPr lang="en-US" dirty="0" smtClean="0"/>
          </a:p>
          <a:p>
            <a:r>
              <a:rPr lang="en-US" dirty="0" smtClean="0"/>
              <a:t>TCL command: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set_db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library /path/to/library.lib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2362200"/>
            <a:ext cx="5933799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14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Loading</a:t>
            </a:r>
            <a:r>
              <a:rPr lang="de-DE" altLang="de-DE" dirty="0" smtClean="0"/>
              <a:t> design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elaboration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en-US" dirty="0" smtClean="0"/>
              <a:t>Loading design</a:t>
            </a:r>
          </a:p>
          <a:p>
            <a:r>
              <a:rPr lang="en-US" dirty="0" smtClean="0"/>
              <a:t>Command: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read_hdl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-v2001 {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counter_top.v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../assignment1/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counter.v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}</a:t>
            </a:r>
          </a:p>
          <a:p>
            <a:r>
              <a:rPr lang="en-US" dirty="0" smtClean="0"/>
              <a:t>Elaboration</a:t>
            </a:r>
          </a:p>
          <a:p>
            <a:r>
              <a:rPr lang="en-US" dirty="0" smtClean="0"/>
              <a:t>Command: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elaborate</a:t>
            </a:r>
          </a:p>
          <a:p>
            <a:r>
              <a:rPr lang="en-US" dirty="0"/>
              <a:t>Elaboration is the process of </a:t>
            </a:r>
            <a:r>
              <a:rPr lang="en-US" dirty="0" smtClean="0"/>
              <a:t>implementing HDL description as a netlist with generic gates and </a:t>
            </a:r>
            <a:r>
              <a:rPr lang="en-US" dirty="0" err="1" smtClean="0"/>
              <a:t>flipflops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048000"/>
            <a:ext cx="3517766" cy="3155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3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en-US" dirty="0"/>
              <a:t>Defining the constraints is done by calling a set of commands, using a </a:t>
            </a:r>
            <a:r>
              <a:rPr lang="en-US" dirty="0" smtClean="0"/>
              <a:t>standard </a:t>
            </a:r>
            <a:r>
              <a:rPr lang="en-US" dirty="0"/>
              <a:t>called </a:t>
            </a:r>
            <a:r>
              <a:rPr lang="en-US" dirty="0" smtClean="0"/>
              <a:t>SDC (Synopsis Design Constraints).</a:t>
            </a:r>
            <a:endParaRPr lang="en-US" dirty="0"/>
          </a:p>
          <a:p>
            <a:r>
              <a:rPr lang="en-US" dirty="0"/>
              <a:t>SDC commands are supported by tools from Cadence, Synopsis and the newest Xilinx </a:t>
            </a:r>
            <a:r>
              <a:rPr lang="en-US" dirty="0" err="1"/>
              <a:t>Vivado</a:t>
            </a:r>
            <a:r>
              <a:rPr lang="en-US" dirty="0"/>
              <a:t> Suite, which makes design constraining easy to learn and reuse among various technologies.</a:t>
            </a:r>
          </a:p>
          <a:p>
            <a:r>
              <a:rPr lang="en-US" dirty="0" err="1" smtClean="0"/>
              <a:t>constraints.sdc</a:t>
            </a:r>
            <a:endParaRPr lang="en-US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7264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Constraints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822450"/>
          </a:xfrm>
        </p:spPr>
        <p:txBody>
          <a:bodyPr/>
          <a:lstStyle/>
          <a:p>
            <a:r>
              <a:rPr lang="en-US" dirty="0"/>
              <a:t>Defining the clocks is the first step when writing a constraints file. Mostly three parameters are required:</a:t>
            </a:r>
          </a:p>
          <a:p>
            <a:r>
              <a:rPr lang="en-US" dirty="0"/>
              <a:t>A clock frequency or waveform (if the clock is not </a:t>
            </a:r>
            <a:r>
              <a:rPr lang="en-US" dirty="0" err="1"/>
              <a:t>symetrical</a:t>
            </a:r>
            <a:r>
              <a:rPr lang="en-US" dirty="0"/>
              <a:t>)</a:t>
            </a:r>
          </a:p>
          <a:p>
            <a:r>
              <a:rPr lang="en-US" dirty="0"/>
              <a:t>A target wire to apply it </a:t>
            </a:r>
            <a:r>
              <a:rPr lang="en-US" dirty="0" smtClean="0"/>
              <a:t>to</a:t>
            </a:r>
            <a:endParaRPr lang="en-US" dirty="0"/>
          </a:p>
          <a:p>
            <a:r>
              <a:rPr lang="en-US" dirty="0"/>
              <a:t>A name to identify the clock. It is usually set to the name of the wire, for </a:t>
            </a:r>
            <a:r>
              <a:rPr lang="en-US" dirty="0" smtClean="0"/>
              <a:t>clarity</a:t>
            </a:r>
          </a:p>
          <a:p>
            <a:r>
              <a:rPr lang="en-US" dirty="0" smtClean="0"/>
              <a:t>Commands in </a:t>
            </a:r>
            <a:r>
              <a:rPr lang="en-US" dirty="0" err="1" smtClean="0"/>
              <a:t>constraints.sdc</a:t>
            </a:r>
            <a:endParaRPr lang="en-US" dirty="0" smtClean="0"/>
          </a:p>
          <a:p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create_clock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-name clock -period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 [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get_port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clock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r>
              <a:rPr lang="en-US" dirty="0" smtClean="0"/>
              <a:t>Further commands:</a:t>
            </a:r>
          </a:p>
          <a:p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set_clock_uncertainty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0.1 -setup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clock</a:t>
            </a:r>
          </a:p>
          <a:p>
            <a:r>
              <a:rPr lang="en-US" dirty="0" smtClean="0"/>
              <a:t>(reduces setup slack by 0.1 ns)</a:t>
            </a:r>
            <a:endParaRPr lang="en-US" dirty="0"/>
          </a:p>
          <a:p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set_clock_uncertainty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0.1 -hold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clock</a:t>
            </a:r>
          </a:p>
          <a:p>
            <a:r>
              <a:rPr lang="en-US" dirty="0"/>
              <a:t>(reduces setup slack by 0.1 ns</a:t>
            </a:r>
            <a:r>
              <a:rPr lang="en-US" dirty="0" smtClean="0"/>
              <a:t>)</a:t>
            </a:r>
          </a:p>
          <a:p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set_output_delay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-clock 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clock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0.5 [</a:t>
            </a:r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get_ports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{value*}]</a:t>
            </a:r>
          </a:p>
          <a:p>
            <a:r>
              <a:rPr lang="en-US" dirty="0" smtClean="0"/>
              <a:t>Load command in </a:t>
            </a:r>
            <a:r>
              <a:rPr lang="en-US" dirty="0" err="1" smtClean="0"/>
              <a:t>synthesize.tcl</a:t>
            </a:r>
            <a:r>
              <a:rPr lang="en-US" dirty="0" smtClean="0"/>
              <a:t>: </a:t>
            </a:r>
            <a:r>
              <a:rPr lang="en-US" i="1" dirty="0" err="1" smtClean="0"/>
              <a:t>read_sdc</a:t>
            </a:r>
            <a:r>
              <a:rPr lang="en-US" i="1" dirty="0" smtClean="0"/>
              <a:t> </a:t>
            </a:r>
            <a:r>
              <a:rPr lang="en-US" i="1" dirty="0" err="1" smtClean="0"/>
              <a:t>constraints.sdc</a:t>
            </a:r>
            <a:endParaRPr lang="en-US" i="1" dirty="0" smtClean="0"/>
          </a:p>
          <a:p>
            <a:endParaRPr lang="en-US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3128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err="1" smtClean="0"/>
              <a:t>Configuring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timing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output</a:t>
            </a:r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041650"/>
          </a:xfrm>
        </p:spPr>
        <p:txBody>
          <a:bodyPr/>
          <a:lstStyle/>
          <a:p>
            <a:r>
              <a:rPr lang="en-US" dirty="0"/>
              <a:t>Timing groups are a feature of the tool to group the logic paths depending on their types and help make timing analysis </a:t>
            </a:r>
            <a:r>
              <a:rPr lang="en-US" dirty="0" smtClean="0"/>
              <a:t>clearer</a:t>
            </a:r>
          </a:p>
          <a:p>
            <a:r>
              <a:rPr lang="en-US" dirty="0"/>
              <a:t>Input to </a:t>
            </a:r>
            <a:r>
              <a:rPr lang="en-US" dirty="0" smtClean="0"/>
              <a:t>register (I2C)</a:t>
            </a:r>
            <a:endParaRPr lang="en-US" dirty="0"/>
          </a:p>
          <a:p>
            <a:r>
              <a:rPr lang="en-US" dirty="0" smtClean="0"/>
              <a:t>Register to output (C2O)</a:t>
            </a:r>
            <a:endParaRPr lang="en-US" dirty="0"/>
          </a:p>
          <a:p>
            <a:r>
              <a:rPr lang="en-US" dirty="0" smtClean="0"/>
              <a:t>Register </a:t>
            </a:r>
            <a:r>
              <a:rPr lang="en-US" dirty="0"/>
              <a:t>to </a:t>
            </a:r>
            <a:r>
              <a:rPr lang="en-US" dirty="0" smtClean="0"/>
              <a:t>Register (C2C)</a:t>
            </a:r>
          </a:p>
          <a:p>
            <a:r>
              <a:rPr lang="en-US" dirty="0" smtClean="0"/>
              <a:t>Example:</a:t>
            </a:r>
            <a:endParaRPr lang="en-US" dirty="0"/>
          </a:p>
          <a:p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set 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all_regs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[all des 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seqs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-clock clock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]</a:t>
            </a:r>
          </a:p>
          <a:p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define_cost_group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-name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C2C</a:t>
            </a:r>
          </a:p>
          <a:p>
            <a:r>
              <a:rPr lang="en-US" i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path_group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-from $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all_regs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-to $</a:t>
            </a:r>
            <a:r>
              <a:rPr lang="en-US" i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all_regs</a:t>
            </a:r>
            <a:r>
              <a:rPr lang="en-US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-group C2C -name </a:t>
            </a:r>
            <a:r>
              <a:rPr lang="en-US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C2C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6611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502</Words>
  <Application>Microsoft Office PowerPoint</Application>
  <PresentationFormat>Bildschirmpräsentation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Arial</vt:lpstr>
      <vt:lpstr>SDSSMALL2_2</vt:lpstr>
      <vt:lpstr>Übung 2 Synthese</vt:lpstr>
      <vt:lpstr>Synthesis</vt:lpstr>
      <vt:lpstr>PowerPoint-Präsentation</vt:lpstr>
      <vt:lpstr>PowerPoint-Präsentation</vt:lpstr>
      <vt:lpstr>Loading library</vt:lpstr>
      <vt:lpstr>Loading design and elaboration</vt:lpstr>
      <vt:lpstr>Constraints</vt:lpstr>
      <vt:lpstr>Constraints</vt:lpstr>
      <vt:lpstr>Configuring timing output</vt:lpstr>
      <vt:lpstr>Synthesis</vt:lpstr>
      <vt:lpstr>Netlist</vt:lpstr>
      <vt:lpstr>Timing report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1570</cp:revision>
  <dcterms:created xsi:type="dcterms:W3CDTF">2010-08-30T10:07:17Z</dcterms:created>
  <dcterms:modified xsi:type="dcterms:W3CDTF">2019-06-04T08:31:07Z</dcterms:modified>
</cp:coreProperties>
</file>